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Alfa Slab On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giUWnYrjDMsEUJz4TRo29ZB5nQ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4B8A070-4683-4975-A8B1-1B4003D27765}">
  <a:tblStyle styleId="{74B8A070-4683-4975-A8B1-1B4003D2776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AlfaSlabOn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78875bfe1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778875bfe1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78875bfe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78875bfe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78875bfe1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78875bfe1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8875bf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778875bf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78875bfe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778875bfe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78875bfe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778875bfe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78875bf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78875bf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78875bfe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78875bfe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78875bfe1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78875bfe1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78875bfe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78875bfe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78875bfe1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78875bfe1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78875bfe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78875bfe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AutoNum type="arabicPeriod"/>
            </a:pPr>
            <a:r>
              <a:rPr lang="uk" sz="1000">
                <a:solidFill>
                  <a:schemeClr val="dk2"/>
                </a:solidFill>
              </a:rPr>
              <a:t>Geting access from FaceForensics++ </a:t>
            </a:r>
            <a:endParaRPr sz="1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AutoNum type="arabicPeriod"/>
            </a:pPr>
            <a:r>
              <a:rPr lang="uk" sz="1000">
                <a:solidFill>
                  <a:schemeClr val="dk2"/>
                </a:solidFill>
              </a:rPr>
              <a:t>Use download script to download videos 6000 videos</a:t>
            </a:r>
            <a:endParaRPr sz="1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AutoNum type="arabicPeriod"/>
            </a:pPr>
            <a:r>
              <a:rPr lang="uk" sz="1000">
                <a:solidFill>
                  <a:schemeClr val="dk2"/>
                </a:solidFill>
              </a:rPr>
              <a:t>Use OpenCV to convert videos to images</a:t>
            </a:r>
            <a:endParaRPr sz="1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AutoNum type="arabicPeriod"/>
            </a:pPr>
            <a:r>
              <a:rPr lang="uk" sz="1000">
                <a:solidFill>
                  <a:schemeClr val="dk2"/>
                </a:solidFill>
              </a:rPr>
              <a:t>Learn from the data: gender and age distributions</a:t>
            </a:r>
            <a:endParaRPr sz="1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AutoNum type="arabicPeriod"/>
            </a:pPr>
            <a:r>
              <a:rPr lang="uk" sz="1000">
                <a:solidFill>
                  <a:schemeClr val="dk2"/>
                </a:solidFill>
              </a:rPr>
              <a:t>Use face_recognition library to extract faces from images</a:t>
            </a:r>
            <a:endParaRPr sz="1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AutoNum type="arabicPeriod"/>
            </a:pPr>
            <a:r>
              <a:rPr lang="uk" sz="1000">
                <a:solidFill>
                  <a:schemeClr val="dk2"/>
                </a:solidFill>
              </a:rPr>
              <a:t>Extract features (left-eye, right-eye, nose, lips)</a:t>
            </a:r>
            <a:endParaRPr sz="1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AutoNum type="arabicPeriod"/>
            </a:pPr>
            <a:r>
              <a:rPr lang="uk" sz="1000">
                <a:solidFill>
                  <a:schemeClr val="dk2"/>
                </a:solidFill>
              </a:rPr>
              <a:t>Standardize features and </a:t>
            </a:r>
            <a:r>
              <a:rPr i="1" lang="uk" sz="1000">
                <a:solidFill>
                  <a:schemeClr val="dk2"/>
                </a:solidFill>
              </a:rPr>
              <a:t> </a:t>
            </a:r>
            <a:r>
              <a:rPr lang="uk" sz="1000">
                <a:solidFill>
                  <a:schemeClr val="dk2"/>
                </a:solidFill>
              </a:rPr>
              <a:t>use them in the selected ML methods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8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18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1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27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" name="Google Shape;16;p1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38;p2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25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25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ageitgey/face_recognition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gif"/><Relationship Id="rId4" Type="http://schemas.openxmlformats.org/officeDocument/2006/relationships/hyperlink" Target="https://ai.googleblog.com/2019/09/contributing-data-to-deepfake-detection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deepfakes/faceswap" TargetMode="External"/><Relationship Id="rId4" Type="http://schemas.openxmlformats.org/officeDocument/2006/relationships/hyperlink" Target="https://niessnerlab.org/papers/2019/8facetoface/thies2018face.pdf" TargetMode="External"/><Relationship Id="rId5" Type="http://schemas.openxmlformats.org/officeDocument/2006/relationships/hyperlink" Target="https://github.com/MarekKowalski/FaceSwap/" TargetMode="External"/><Relationship Id="rId6" Type="http://schemas.openxmlformats.org/officeDocument/2006/relationships/hyperlink" Target="https://arxiv.org/pdf/1904.12356.pdf" TargetMode="External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1901.08971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1" Type="http://schemas.openxmlformats.org/officeDocument/2006/relationships/image" Target="../media/image11.png"/><Relationship Id="rId10" Type="http://schemas.openxmlformats.org/officeDocument/2006/relationships/image" Target="../media/image15.png"/><Relationship Id="rId12" Type="http://schemas.openxmlformats.org/officeDocument/2006/relationships/image" Target="../media/image34.png"/><Relationship Id="rId9" Type="http://schemas.openxmlformats.org/officeDocument/2006/relationships/image" Target="../media/image10.jp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uk" sz="3000">
                <a:solidFill>
                  <a:schemeClr val="accent5"/>
                </a:solidFill>
              </a:rPr>
              <a:t>Fakes</a:t>
            </a:r>
            <a:r>
              <a:rPr lang="uk" sz="3000">
                <a:solidFill>
                  <a:schemeClr val="accent5"/>
                </a:solidFill>
              </a:rPr>
              <a:t> Detection</a:t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uk" sz="1200">
                <a:solidFill>
                  <a:schemeClr val="accent5"/>
                </a:solidFill>
              </a:rPr>
              <a:t>Kateryna Ruskykh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uk" sz="1200">
                <a:solidFill>
                  <a:schemeClr val="accent5"/>
                </a:solidFill>
              </a:rPr>
              <a:t>Kateryna Zabava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uk" sz="1200">
                <a:solidFill>
                  <a:schemeClr val="accent5"/>
                </a:solidFill>
              </a:rPr>
              <a:t>Rostyslav Zatserkovnyi</a:t>
            </a:r>
            <a:endParaRPr sz="1200">
              <a:solidFill>
                <a:schemeClr val="accent5"/>
              </a:solidFill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7500" y="30003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133725"/>
            <a:ext cx="22764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uk">
                <a:solidFill>
                  <a:schemeClr val="accent5"/>
                </a:solidFill>
              </a:rPr>
              <a:t>Dataset insights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47" name="Google Shape;1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" y="1547050"/>
            <a:ext cx="424815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3"/>
          <p:cNvPicPr preferRelativeResize="0"/>
          <p:nvPr/>
        </p:nvPicPr>
        <p:blipFill rotWithShape="1">
          <a:blip r:embed="rId4">
            <a:alphaModFix/>
          </a:blip>
          <a:srcRect b="4425" l="0" r="0" t="0"/>
          <a:stretch/>
        </p:blipFill>
        <p:spPr>
          <a:xfrm>
            <a:off x="4435350" y="1486525"/>
            <a:ext cx="4521452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78875bfe1_3_15"/>
          <p:cNvSpPr txBox="1"/>
          <p:nvPr>
            <p:ph type="title"/>
          </p:nvPr>
        </p:nvSpPr>
        <p:spPr>
          <a:xfrm>
            <a:off x="311700" y="631800"/>
            <a:ext cx="3285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uk">
                <a:solidFill>
                  <a:schemeClr val="accent5"/>
                </a:solidFill>
              </a:rPr>
              <a:t>Feature Engineering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54" name="Google Shape;154;g778875bfe1_3_15"/>
          <p:cNvSpPr txBox="1"/>
          <p:nvPr>
            <p:ph idx="1" type="body"/>
          </p:nvPr>
        </p:nvSpPr>
        <p:spPr>
          <a:xfrm>
            <a:off x="311700" y="1490875"/>
            <a:ext cx="30630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uk" sz="1300">
                <a:solidFill>
                  <a:srgbClr val="000000"/>
                </a:solidFill>
                <a:highlight>
                  <a:srgbClr val="FFFFFF"/>
                </a:highlight>
              </a:rPr>
              <a:t>Using face_recognition API, a face is detected on an image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uk" sz="1300">
                <a:solidFill>
                  <a:srgbClr val="000000"/>
                </a:solidFill>
                <a:highlight>
                  <a:srgbClr val="FFFFFF"/>
                </a:highlight>
              </a:rPr>
              <a:t>Four 40x40 facial landmarks are obtained from the face: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uk" sz="1300">
                <a:solidFill>
                  <a:srgbClr val="000000"/>
                </a:solidFill>
                <a:highlight>
                  <a:srgbClr val="FFFFFF"/>
                </a:highlight>
              </a:rPr>
              <a:t>eye_left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uk" sz="1300">
                <a:solidFill>
                  <a:srgbClr val="000000"/>
                </a:solidFill>
                <a:highlight>
                  <a:srgbClr val="FFFFFF"/>
                </a:highlight>
              </a:rPr>
              <a:t>eye_right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uk" sz="1300">
                <a:solidFill>
                  <a:srgbClr val="000000"/>
                </a:solidFill>
                <a:highlight>
                  <a:srgbClr val="FFFFFF"/>
                </a:highlight>
              </a:rPr>
              <a:t>nose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uk" sz="1300">
                <a:solidFill>
                  <a:srgbClr val="000000"/>
                </a:solidFill>
                <a:highlight>
                  <a:srgbClr val="FFFFFF"/>
                </a:highlight>
              </a:rPr>
              <a:t>lips</a:t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uk" sz="1300">
                <a:solidFill>
                  <a:srgbClr val="000000"/>
                </a:solidFill>
                <a:highlight>
                  <a:srgbClr val="FFFFFF"/>
                </a:highlight>
              </a:rPr>
              <a:t>All landmarks are combined and converted into a single flat vector</a:t>
            </a:r>
            <a:endParaRPr i="1" sz="13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55" name="Google Shape;155;g778875bfe1_3_15"/>
          <p:cNvSpPr txBox="1"/>
          <p:nvPr/>
        </p:nvSpPr>
        <p:spPr>
          <a:xfrm>
            <a:off x="325625" y="4588450"/>
            <a:ext cx="8506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2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uk" sz="1100" u="sng">
                <a:solidFill>
                  <a:schemeClr val="hlink"/>
                </a:solidFill>
                <a:hlinkClick r:id="rId3"/>
              </a:rPr>
              <a:t>https://github.com/ageitgey/face_recognition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" name="Google Shape;156;g778875bfe1_3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775" y="2992650"/>
            <a:ext cx="4094622" cy="204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778875bfe1_3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1500" y="631800"/>
            <a:ext cx="5242500" cy="26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uk">
                <a:solidFill>
                  <a:schemeClr val="accent5"/>
                </a:solidFill>
              </a:rPr>
              <a:t>Validation Strategy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3" name="Google Shape;163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uk"/>
              <a:t>Train-Validation-Test Split: 60%-20%-20%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uk"/>
              <a:t>All videos/images with the same target-person and source-person are in one split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uk"/>
              <a:t>Try to keep age / gender balance in the split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uk"/>
              <a:t>The number of fake = 1 and true = 0 classes is balanced in the models inputs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78875bfe1_0_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uk" sz="2400">
                <a:solidFill>
                  <a:schemeClr val="accent5"/>
                </a:solidFill>
              </a:rPr>
              <a:t>Train-Test-Validation: Balancing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69" name="Google Shape;169;g778875bfe1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313" y="2053850"/>
            <a:ext cx="4318100" cy="23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778875bfe1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588" y="1966625"/>
            <a:ext cx="3035650" cy="24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78875bfe1_1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accent5"/>
                </a:solidFill>
              </a:rPr>
              <a:t>Methods</a:t>
            </a:r>
            <a:endParaRPr/>
          </a:p>
        </p:txBody>
      </p:sp>
      <p:sp>
        <p:nvSpPr>
          <p:cNvPr id="176" name="Google Shape;176;g778875bfe1_11_0"/>
          <p:cNvSpPr txBox="1"/>
          <p:nvPr>
            <p:ph idx="1" type="body"/>
          </p:nvPr>
        </p:nvSpPr>
        <p:spPr>
          <a:xfrm>
            <a:off x="917350" y="2962513"/>
            <a:ext cx="12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LightGBM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778875bfe1_11_0"/>
          <p:cNvSpPr txBox="1"/>
          <p:nvPr>
            <p:ph idx="2" type="body"/>
          </p:nvPr>
        </p:nvSpPr>
        <p:spPr>
          <a:xfrm>
            <a:off x="3936000" y="2870425"/>
            <a:ext cx="16755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Logistic Regression</a:t>
            </a:r>
            <a:endParaRPr/>
          </a:p>
        </p:txBody>
      </p:sp>
      <p:pic>
        <p:nvPicPr>
          <p:cNvPr id="178" name="Google Shape;178;g778875bfe1_1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75" y="1788823"/>
            <a:ext cx="2564751" cy="7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778875bfe1_11_0"/>
          <p:cNvPicPr preferRelativeResize="0"/>
          <p:nvPr/>
        </p:nvPicPr>
        <p:blipFill rotWithShape="1">
          <a:blip r:embed="rId4">
            <a:alphaModFix/>
          </a:blip>
          <a:srcRect b="2828" l="0" r="18180" t="6526"/>
          <a:stretch/>
        </p:blipFill>
        <p:spPr>
          <a:xfrm>
            <a:off x="3936006" y="1516163"/>
            <a:ext cx="1459145" cy="13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778875bfe1_1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9475" y="1559825"/>
            <a:ext cx="1361451" cy="122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778875bfe1_11_0"/>
          <p:cNvSpPr txBox="1"/>
          <p:nvPr>
            <p:ph idx="2" type="body"/>
          </p:nvPr>
        </p:nvSpPr>
        <p:spPr>
          <a:xfrm>
            <a:off x="6962450" y="2870425"/>
            <a:ext cx="16755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KNN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78875bfe1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uk">
                <a:solidFill>
                  <a:schemeClr val="accent5"/>
                </a:solidFill>
              </a:rPr>
              <a:t>Results: Accuracy and F1</a:t>
            </a:r>
            <a:endParaRPr/>
          </a:p>
        </p:txBody>
      </p:sp>
      <p:graphicFrame>
        <p:nvGraphicFramePr>
          <p:cNvPr id="187" name="Google Shape;187;g778875bfe1_0_16"/>
          <p:cNvGraphicFramePr/>
          <p:nvPr/>
        </p:nvGraphicFramePr>
        <p:xfrm>
          <a:off x="864973" y="12070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{74B8A070-4683-4975-A8B1-1B4003D27765}</a:tableStyleId>
              </a:tblPr>
              <a:tblGrid>
                <a:gridCol w="1336200"/>
                <a:gridCol w="1126600"/>
                <a:gridCol w="1126600"/>
                <a:gridCol w="1126600"/>
                <a:gridCol w="1126600"/>
                <a:gridCol w="1126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Face2Face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FaceSwap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Deepfakes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Neural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Textures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/>
                        <a:t>Joint Model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Accuracy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4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LR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0.59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LGBM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0.78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0.88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0.72</a:t>
                      </a:r>
                      <a:endParaRPr b="1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KNN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0.58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0.58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0.64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</a:t>
                      </a:r>
                      <a:r>
                        <a:rPr lang="uk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/>
                        <a:t>F1</a:t>
                      </a:r>
                      <a:endParaRPr/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4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LR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0.71</a:t>
                      </a:r>
                      <a:endParaRPr b="1"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0.63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0.70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0.59</a:t>
                      </a:r>
                      <a:endParaRPr b="1"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0.67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LGBM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0.68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0.78</a:t>
                      </a:r>
                      <a:endParaRPr b="1"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0.88</a:t>
                      </a:r>
                      <a:endParaRPr b="1"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0.56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0.72</a:t>
                      </a:r>
                      <a:endParaRPr b="1"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KNN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</a:t>
                      </a:r>
                      <a:r>
                        <a:rPr lang="uk"/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</a:t>
                      </a:r>
                      <a:r>
                        <a:rPr lang="uk"/>
                        <a:t>8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0.63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0.51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0.64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78875bfe1_0_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uk">
                <a:solidFill>
                  <a:schemeClr val="accent5"/>
                </a:solidFill>
              </a:rPr>
              <a:t>Results: Recall and F1</a:t>
            </a:r>
            <a:endParaRPr/>
          </a:p>
        </p:txBody>
      </p:sp>
      <p:graphicFrame>
        <p:nvGraphicFramePr>
          <p:cNvPr id="193" name="Google Shape;193;g778875bfe1_0_68"/>
          <p:cNvGraphicFramePr/>
          <p:nvPr/>
        </p:nvGraphicFramePr>
        <p:xfrm>
          <a:off x="864973" y="12070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{74B8A070-4683-4975-A8B1-1B4003D27765}</a:tableStyleId>
              </a:tblPr>
              <a:tblGrid>
                <a:gridCol w="1336200"/>
                <a:gridCol w="1126600"/>
                <a:gridCol w="1126600"/>
                <a:gridCol w="1126600"/>
                <a:gridCol w="1126600"/>
                <a:gridCol w="1126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Face2Face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FaceSwap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Deepfakes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Neural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Textures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ALL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Recall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4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LR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LGBM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0.88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KNN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0.56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0.58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0.5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F1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4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LR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LGBM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0.88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KNN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</a:t>
                      </a:r>
                      <a:r>
                        <a:rPr lang="uk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</a:t>
                      </a:r>
                      <a:r>
                        <a:rPr lang="uk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0.51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0.64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78875bfe1_0_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uk">
                <a:solidFill>
                  <a:schemeClr val="accent5"/>
                </a:solidFill>
              </a:rPr>
              <a:t>Results: AUC</a:t>
            </a:r>
            <a:endParaRPr/>
          </a:p>
        </p:txBody>
      </p:sp>
      <p:graphicFrame>
        <p:nvGraphicFramePr>
          <p:cNvPr id="199" name="Google Shape;199;g778875bfe1_0_120"/>
          <p:cNvGraphicFramePr/>
          <p:nvPr/>
        </p:nvGraphicFramePr>
        <p:xfrm>
          <a:off x="864973" y="12070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{74B8A070-4683-4975-A8B1-1B4003D27765}</a:tableStyleId>
              </a:tblPr>
              <a:tblGrid>
                <a:gridCol w="1336200"/>
                <a:gridCol w="1126600"/>
                <a:gridCol w="1126600"/>
                <a:gridCol w="1126600"/>
                <a:gridCol w="1126600"/>
                <a:gridCol w="1126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Face2Face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FaceSwap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Deepfakes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Neural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Textures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ALL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AUC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4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LR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LGBM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0.77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0.89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0.96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0.80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KNN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78875bfe1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accent5"/>
                </a:solidFill>
              </a:rPr>
              <a:t>Results: AUC for separate models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05" name="Google Shape;205;g778875bfe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5" y="1170125"/>
            <a:ext cx="222395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778875bfe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3475" y="1170125"/>
            <a:ext cx="222395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778875bfe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425" y="1170125"/>
            <a:ext cx="227955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778875bfe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8875" y="1170125"/>
            <a:ext cx="22795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78875bfe1_2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accent5"/>
                </a:solidFill>
              </a:rPr>
              <a:t>Results: AUC for the joint model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778875bfe1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075" y="1118675"/>
            <a:ext cx="366077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311700" y="631800"/>
            <a:ext cx="3285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uk">
                <a:solidFill>
                  <a:schemeClr val="accent5"/>
                </a:solidFill>
              </a:rPr>
              <a:t>Problem statement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5" name="Google Shape;65;p2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Deepfakes: fake videos produced by deep generated models that work with audio &amp; video.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uk">
                <a:solidFill>
                  <a:srgbClr val="000000"/>
                </a:solidFill>
                <a:highlight>
                  <a:srgbClr val="FFFFFF"/>
                </a:highlight>
              </a:rPr>
              <a:t>Harmful</a:t>
            </a: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 to people and society. </a:t>
            </a:r>
            <a:r>
              <a:rPr b="1" lang="uk">
                <a:solidFill>
                  <a:srgbClr val="000000"/>
                </a:solidFill>
                <a:highlight>
                  <a:srgbClr val="FFFFFF"/>
                </a:highlight>
              </a:rPr>
              <a:t>Everyone can be a target</a:t>
            </a: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 of a </a:t>
            </a:r>
            <a:r>
              <a:rPr b="1" lang="uk">
                <a:solidFill>
                  <a:srgbClr val="000000"/>
                </a:solidFill>
                <a:highlight>
                  <a:srgbClr val="FFFFFF"/>
                </a:highlight>
              </a:rPr>
              <a:t>humiliating </a:t>
            </a: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manipulation.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Due to deepfakes news and even diplomacy </a:t>
            </a:r>
            <a:r>
              <a:rPr b="1" lang="uk">
                <a:solidFill>
                  <a:srgbClr val="000000"/>
                </a:solidFill>
                <a:highlight>
                  <a:srgbClr val="FFFFFF"/>
                </a:highlight>
              </a:rPr>
              <a:t>can no longer be trusted!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1875" y="631800"/>
            <a:ext cx="5255125" cy="39370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 txBox="1"/>
          <p:nvPr/>
        </p:nvSpPr>
        <p:spPr>
          <a:xfrm>
            <a:off x="325625" y="4588450"/>
            <a:ext cx="8506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uk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b="0" i="0" lang="uk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https://ai.googleblog.com/2019/09/contributing-data-to-deepfake-detection.html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8875bfe1_3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accent5"/>
                </a:solidFill>
              </a:rPr>
              <a:t>Results: Feature importance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20" name="Google Shape;220;g778875bfe1_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75" y="1017737"/>
            <a:ext cx="6750654" cy="191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778875bfe1_3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650" y="2929425"/>
            <a:ext cx="6750696" cy="19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78875bfe1_2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accent5"/>
                </a:solidFill>
              </a:rPr>
              <a:t>Results: Attempt of Regularization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7" name="Google Shape;227;g778875bfe1_2_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uk"/>
              <a:t>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uk"/>
              <a:t>Face2Face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uk"/>
              <a:t>L1 with lambda = [0.001, 0.003, 0.006, 0.1, 0.3, 0.6, 0.8, 1, 5, 10, 100] on the validation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uk"/>
              <a:t>Result: lambda = 0.003 increased validation accuracy from 0.7 to 0.74, while the test set accuracy increased from 0.7 to 0.72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78875bfe1_16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accent5"/>
                </a:solidFill>
              </a:rPr>
              <a:t>Conclusion:</a:t>
            </a:r>
            <a:endParaRPr/>
          </a:p>
        </p:txBody>
      </p:sp>
      <p:sp>
        <p:nvSpPr>
          <p:cNvPr id="233" name="Google Shape;233;g778875bfe1_16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/>
              <a:t>Classic ML Methods can work well on image </a:t>
            </a:r>
            <a:r>
              <a:rPr lang="uk" sz="2200"/>
              <a:t>classification</a:t>
            </a:r>
            <a:r>
              <a:rPr lang="uk" sz="2200"/>
              <a:t> tasks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/>
              <a:t>Overfitting can be a big problem: should invest time in it.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/>
          <p:nvPr>
            <p:ph type="title"/>
          </p:nvPr>
        </p:nvSpPr>
        <p:spPr>
          <a:xfrm>
            <a:off x="2566350" y="1528500"/>
            <a:ext cx="40113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uk" sz="4800">
                <a:solidFill>
                  <a:schemeClr val="accent5"/>
                </a:solidFill>
              </a:rPr>
              <a:t>Thank you!</a:t>
            </a:r>
            <a:endParaRPr sz="4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>
            <p:ph type="title"/>
          </p:nvPr>
        </p:nvSpPr>
        <p:spPr>
          <a:xfrm>
            <a:off x="311700" y="631800"/>
            <a:ext cx="3285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uk">
                <a:solidFill>
                  <a:schemeClr val="accent5"/>
                </a:solidFill>
              </a:rPr>
              <a:t>Prior research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3" name="Google Shape;73;p3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Multiple existing deepfake methods: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DeepFake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Face2Face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FaceSwap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NeuralTextures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Learn what a </a:t>
            </a:r>
            <a:r>
              <a:rPr i="1" lang="uk">
                <a:solidFill>
                  <a:srgbClr val="000000"/>
                </a:solidFill>
                <a:highlight>
                  <a:srgbClr val="FFFFFF"/>
                </a:highlight>
              </a:rPr>
              <a:t>source face</a:t>
            </a:r>
            <a:r>
              <a:rPr lang="uk">
                <a:solidFill>
                  <a:srgbClr val="000000"/>
                </a:solidFill>
                <a:highlight>
                  <a:srgbClr val="FFFFFF"/>
                </a:highlight>
              </a:rPr>
              <a:t> looks like at different angles, then transpose its properties onto a </a:t>
            </a:r>
            <a:r>
              <a:rPr i="1" lang="uk">
                <a:solidFill>
                  <a:srgbClr val="000000"/>
                </a:solidFill>
                <a:highlight>
                  <a:srgbClr val="FFFFFF"/>
                </a:highlight>
              </a:rPr>
              <a:t>target face</a:t>
            </a:r>
            <a:endParaRPr i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325625" y="4588450"/>
            <a:ext cx="8506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uk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sources: </a:t>
            </a:r>
            <a:r>
              <a:rPr lang="uk" sz="1100" u="sng">
                <a:solidFill>
                  <a:schemeClr val="hlink"/>
                </a:solidFill>
                <a:hlinkClick r:id="rId3"/>
              </a:rPr>
              <a:t>https://github.com/deepfakes/faceswap</a:t>
            </a:r>
            <a:r>
              <a:rPr lang="uk"/>
              <a:t>, </a:t>
            </a:r>
            <a:r>
              <a:rPr lang="uk" sz="1100" u="sng">
                <a:solidFill>
                  <a:schemeClr val="hlink"/>
                </a:solidFill>
                <a:hlinkClick r:id="rId4"/>
              </a:rPr>
              <a:t>https://niessnerlab.org/papers/2019/8facetoface/thies2018face.pdf</a:t>
            </a:r>
            <a:r>
              <a:rPr lang="uk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uk" sz="1100" u="sng">
                <a:solidFill>
                  <a:schemeClr val="hlink"/>
                </a:solidFill>
                <a:hlinkClick r:id="rId5"/>
              </a:rPr>
              <a:t>https://github.com/MarekKowalski/FaceSwap/</a:t>
            </a:r>
            <a:r>
              <a:rPr lang="uk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uk" sz="1100" u="sng">
                <a:solidFill>
                  <a:schemeClr val="hlink"/>
                </a:solidFill>
                <a:hlinkClick r:id="rId6"/>
              </a:rPr>
              <a:t>https://arxiv.org/pdf/1904.12356.pdf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7200" y="700088"/>
            <a:ext cx="30099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/>
          <p:nvPr>
            <p:ph type="title"/>
          </p:nvPr>
        </p:nvSpPr>
        <p:spPr>
          <a:xfrm>
            <a:off x="311700" y="575300"/>
            <a:ext cx="7929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uk">
                <a:solidFill>
                  <a:schemeClr val="accent5"/>
                </a:solidFill>
              </a:rPr>
              <a:t>Prior research: FaceForensics++ Benchmarks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325625" y="4588450"/>
            <a:ext cx="8506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uk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b="0" i="0" lang="uk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https://arxiv.org/pdf/1901.08971.pdf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82" name="Google Shape;82;p4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{74B8A070-4683-4975-A8B1-1B4003D27765}</a:tableStyleId>
              </a:tblPr>
              <a:tblGrid>
                <a:gridCol w="1543575"/>
                <a:gridCol w="1124475"/>
                <a:gridCol w="1099750"/>
                <a:gridCol w="1058225"/>
                <a:gridCol w="1545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uk" sz="1400" u="none" cap="none" strike="noStrike"/>
                        <a:t>Method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uk" sz="1400" u="none" cap="none" strike="noStrike"/>
                        <a:t>Deepfakes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uk" sz="1400" u="none" cap="none" strike="noStrike"/>
                        <a:t>Face2Face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uk" sz="1400" u="none" cap="none" strike="noStrike"/>
                        <a:t>FaceSwap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uk" sz="1400" u="none" cap="none" strike="noStrike"/>
                        <a:t>NeuralTextures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uk" sz="1400" u="none" cap="none" strike="noStrike"/>
                        <a:t>Face Defence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0.945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0.766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0.864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0.813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uk" sz="1400" u="none" cap="none" strike="noStrike"/>
                        <a:t>Xception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0.964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0.869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0.903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0.807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uk" sz="1400" u="none" cap="none" strike="noStrike"/>
                        <a:t>Mesonet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0.873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0.562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0.612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0.407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uk" sz="1400" u="none" cap="none" strike="noStrike"/>
                        <a:t>Steganalysis Features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0.736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0.737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0.689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uk" sz="1400" u="none" cap="none" strike="noStrike"/>
                        <a:t>0.633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uk" sz="2400">
                <a:solidFill>
                  <a:schemeClr val="accent5"/>
                </a:solidFill>
              </a:rPr>
              <a:t>Research objective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300"/>
              <a:t>D</a:t>
            </a:r>
            <a:r>
              <a:rPr lang="uk" sz="2300"/>
              <a:t>etect fake images created by 4 image manipulation methods, using classical ML methods.</a:t>
            </a:r>
            <a:endParaRPr sz="23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78875bfe1_1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accent5"/>
                </a:solidFill>
              </a:rPr>
              <a:t>Workflow</a:t>
            </a:r>
            <a:endParaRPr sz="2600">
              <a:solidFill>
                <a:schemeClr val="accent5"/>
              </a:solidFill>
            </a:endParaRPr>
          </a:p>
        </p:txBody>
      </p:sp>
      <p:pic>
        <p:nvPicPr>
          <p:cNvPr id="94" name="Google Shape;94;g778875bfe1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62" y="1193950"/>
            <a:ext cx="1324968" cy="11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778875bfe1_1_31"/>
          <p:cNvSpPr txBox="1"/>
          <p:nvPr/>
        </p:nvSpPr>
        <p:spPr>
          <a:xfrm>
            <a:off x="173250" y="2358000"/>
            <a:ext cx="166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latin typeface="Alfa Slab One"/>
                <a:ea typeface="Alfa Slab One"/>
                <a:cs typeface="Alfa Slab One"/>
                <a:sym typeface="Alfa Slab One"/>
              </a:rPr>
              <a:t>FaceForensics++</a:t>
            </a:r>
            <a:endParaRPr sz="7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6" name="Google Shape;96;g778875bfe1_1_31"/>
          <p:cNvSpPr/>
          <p:nvPr/>
        </p:nvSpPr>
        <p:spPr>
          <a:xfrm>
            <a:off x="1682213" y="1468163"/>
            <a:ext cx="667500" cy="31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g778875bfe1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688" y="1059631"/>
            <a:ext cx="929100" cy="9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778875bfe1_1_31"/>
          <p:cNvSpPr/>
          <p:nvPr/>
        </p:nvSpPr>
        <p:spPr>
          <a:xfrm>
            <a:off x="3576900" y="1416313"/>
            <a:ext cx="667500" cy="31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g778875bfe1_1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538" y="1017723"/>
            <a:ext cx="880139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778875bfe1_1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6238" y="1691600"/>
            <a:ext cx="880150" cy="8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778875bfe1_1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4787" y="1727123"/>
            <a:ext cx="667500" cy="59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778875bfe1_1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1925" y="1216705"/>
            <a:ext cx="2168800" cy="81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778875bfe1_1_31"/>
          <p:cNvPicPr preferRelativeResize="0"/>
          <p:nvPr/>
        </p:nvPicPr>
        <p:blipFill rotWithShape="1">
          <a:blip r:embed="rId9">
            <a:alphaModFix/>
          </a:blip>
          <a:srcRect b="20440" l="2831" r="8945" t="18942"/>
          <a:stretch/>
        </p:blipFill>
        <p:spPr>
          <a:xfrm flipH="1">
            <a:off x="6266375" y="3414097"/>
            <a:ext cx="2704350" cy="9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778875bfe1_1_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0976" y="3402120"/>
            <a:ext cx="1451201" cy="104736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778875bfe1_1_31"/>
          <p:cNvSpPr/>
          <p:nvPr/>
        </p:nvSpPr>
        <p:spPr>
          <a:xfrm>
            <a:off x="6134425" y="1416313"/>
            <a:ext cx="667500" cy="31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778875bfe1_1_31"/>
          <p:cNvSpPr/>
          <p:nvPr/>
        </p:nvSpPr>
        <p:spPr>
          <a:xfrm rot="5400000">
            <a:off x="7721275" y="2474688"/>
            <a:ext cx="667500" cy="31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778875bfe1_1_31"/>
          <p:cNvSpPr/>
          <p:nvPr/>
        </p:nvSpPr>
        <p:spPr>
          <a:xfrm rot="10800000">
            <a:off x="5436250" y="3770400"/>
            <a:ext cx="667500" cy="31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g778875bfe1_1_31"/>
          <p:cNvGrpSpPr/>
          <p:nvPr/>
        </p:nvGrpSpPr>
        <p:grpSpPr>
          <a:xfrm flipH="1">
            <a:off x="173272" y="3226558"/>
            <a:ext cx="2484214" cy="1537738"/>
            <a:chOff x="6486522" y="3182120"/>
            <a:chExt cx="2484214" cy="1537738"/>
          </a:xfrm>
        </p:grpSpPr>
        <p:pic>
          <p:nvPicPr>
            <p:cNvPr id="109" name="Google Shape;109;g778875bfe1_1_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721275" y="3842484"/>
              <a:ext cx="1249461" cy="87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g778875bfe1_1_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76012" y="4059510"/>
              <a:ext cx="667500" cy="596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g778875bfe1_1_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486522" y="3182120"/>
              <a:ext cx="880125" cy="8773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g778875bfe1_1_31"/>
          <p:cNvSpPr/>
          <p:nvPr/>
        </p:nvSpPr>
        <p:spPr>
          <a:xfrm rot="10800000">
            <a:off x="2909400" y="3770400"/>
            <a:ext cx="667500" cy="31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778875bfe1_1_31"/>
          <p:cNvSpPr txBox="1"/>
          <p:nvPr/>
        </p:nvSpPr>
        <p:spPr>
          <a:xfrm>
            <a:off x="3780975" y="966025"/>
            <a:ext cx="555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latin typeface="Proxima Nova"/>
                <a:ea typeface="Proxima Nova"/>
                <a:cs typeface="Proxima Nova"/>
                <a:sym typeface="Proxima Nova"/>
              </a:rPr>
              <a:t>6000 video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g778875bfe1_1_31"/>
          <p:cNvSpPr txBox="1"/>
          <p:nvPr/>
        </p:nvSpPr>
        <p:spPr>
          <a:xfrm>
            <a:off x="7665600" y="3066725"/>
            <a:ext cx="1166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latin typeface="Proxima Nova"/>
                <a:ea typeface="Proxima Nova"/>
                <a:cs typeface="Proxima Nova"/>
                <a:sym typeface="Proxima Nova"/>
              </a:rPr>
              <a:t>53000 images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g778875bfe1_1_31"/>
          <p:cNvSpPr txBox="1"/>
          <p:nvPr/>
        </p:nvSpPr>
        <p:spPr>
          <a:xfrm>
            <a:off x="6103750" y="3116250"/>
            <a:ext cx="1166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000">
                <a:latin typeface="Proxima Nova"/>
                <a:ea typeface="Proxima Nova"/>
                <a:cs typeface="Proxima Nova"/>
                <a:sym typeface="Proxima Nova"/>
              </a:rPr>
              <a:t>41000</a:t>
            </a:r>
            <a:r>
              <a:rPr b="1" lang="uk" sz="1000">
                <a:latin typeface="Proxima Nova"/>
                <a:ea typeface="Proxima Nova"/>
                <a:cs typeface="Proxima Nova"/>
                <a:sym typeface="Proxima Nova"/>
              </a:rPr>
              <a:t> faces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uk">
                <a:solidFill>
                  <a:schemeClr val="accent5"/>
                </a:solidFill>
              </a:rPr>
              <a:t>Dataset collection and processing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1" name="Google Shape;121;p7"/>
          <p:cNvSpPr txBox="1"/>
          <p:nvPr>
            <p:ph idx="1" type="body"/>
          </p:nvPr>
        </p:nvSpPr>
        <p:spPr>
          <a:xfrm>
            <a:off x="311700" y="1152474"/>
            <a:ext cx="85206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uk"/>
              <a:t>Get dataset access from FaceForensics++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uk"/>
              <a:t>Use download script to download videos 6000 videos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uk"/>
              <a:t>Use OpenCV to convert videos to images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uk"/>
              <a:t>Learn from the data: gender and age distributions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uk"/>
              <a:t>Use face_recognition library to extract faces from images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uk"/>
              <a:t>Extract features (left-eye, right-eye, nose, lips)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uk"/>
              <a:t>Standardize features and </a:t>
            </a:r>
            <a:r>
              <a:rPr i="1" lang="uk"/>
              <a:t> </a:t>
            </a:r>
            <a:r>
              <a:rPr lang="uk"/>
              <a:t>use them in the selected ML methods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/>
          <p:nvPr>
            <p:ph type="title"/>
          </p:nvPr>
        </p:nvSpPr>
        <p:spPr>
          <a:xfrm>
            <a:off x="232550" y="262025"/>
            <a:ext cx="6678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uk">
                <a:solidFill>
                  <a:schemeClr val="accent5"/>
                </a:solidFill>
              </a:rPr>
              <a:t>Dataset Faces</a:t>
            </a:r>
            <a:endParaRPr/>
          </a:p>
        </p:txBody>
      </p:sp>
      <p:sp>
        <p:nvSpPr>
          <p:cNvPr id="127" name="Google Shape;127;p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28" name="Google Shape;12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3282200" cy="173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2981"/>
            <a:ext cx="3282200" cy="173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550" y="1190700"/>
            <a:ext cx="3204175" cy="168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9525" y="3052982"/>
            <a:ext cx="332422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0975" y="639875"/>
            <a:ext cx="1957275" cy="20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0975" y="3052975"/>
            <a:ext cx="2028350" cy="20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9"/>
          <p:cNvSpPr txBox="1"/>
          <p:nvPr/>
        </p:nvSpPr>
        <p:spPr>
          <a:xfrm flipH="1">
            <a:off x="6911150" y="262025"/>
            <a:ext cx="17076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Proxima Nova"/>
                <a:ea typeface="Proxima Nova"/>
                <a:cs typeface="Proxima Nova"/>
                <a:sym typeface="Proxima Nova"/>
              </a:rPr>
              <a:t>Real:</a:t>
            </a:r>
            <a:r>
              <a:rPr b="1" lang="uk" sz="1700">
                <a:latin typeface="Proxima Nova"/>
                <a:ea typeface="Proxima Nova"/>
                <a:cs typeface="Proxima Nova"/>
                <a:sym typeface="Proxima Nova"/>
              </a:rPr>
              <a:t> Target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9"/>
          <p:cNvSpPr txBox="1"/>
          <p:nvPr/>
        </p:nvSpPr>
        <p:spPr>
          <a:xfrm flipH="1">
            <a:off x="7011338" y="2680125"/>
            <a:ext cx="17076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Proxima Nova"/>
                <a:ea typeface="Proxima Nova"/>
                <a:cs typeface="Proxima Nova"/>
                <a:sym typeface="Proxima Nova"/>
              </a:rPr>
              <a:t>Real:</a:t>
            </a:r>
            <a:r>
              <a:rPr b="1" lang="uk" sz="1700">
                <a:latin typeface="Proxima Nova"/>
                <a:ea typeface="Proxima Nova"/>
                <a:cs typeface="Proxima Nova"/>
                <a:sym typeface="Proxima Nova"/>
              </a:rPr>
              <a:t> Source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uk">
                <a:solidFill>
                  <a:schemeClr val="accent5"/>
                </a:solidFill>
              </a:rPr>
              <a:t>How many </a:t>
            </a:r>
            <a:endParaRPr/>
          </a:p>
        </p:txBody>
      </p:sp>
      <p:graphicFrame>
        <p:nvGraphicFramePr>
          <p:cNvPr id="141" name="Google Shape;141;p10"/>
          <p:cNvGraphicFramePr/>
          <p:nvPr/>
        </p:nvGraphicFramePr>
        <p:xfrm>
          <a:off x="745524" y="17319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{74B8A070-4683-4975-A8B1-1B4003D27765}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Video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Images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Faces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Face2Face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1000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10367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9207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FaceSwap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1000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8014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6550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Deepfakes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1000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9865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7760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NeuralTextures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1000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7986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6641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Real </a:t>
                      </a:r>
                      <a:r>
                        <a:rPr b="1" lang="uk"/>
                        <a:t>YouTube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1000</a:t>
                      </a:r>
                      <a:endParaRPr/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16615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7456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1400" u="none" cap="none" strike="noStrike"/>
                        <a:t>Real Actors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400" u="none" cap="none" strike="noStrike"/>
                        <a:t>1000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/>
                        <a:t>3731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